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80" r:id="rId5"/>
    <p:sldId id="275" r:id="rId6"/>
    <p:sldId id="259" r:id="rId7"/>
    <p:sldId id="274" r:id="rId8"/>
    <p:sldId id="273" r:id="rId9"/>
    <p:sldId id="272" r:id="rId10"/>
    <p:sldId id="271" r:id="rId11"/>
    <p:sldId id="270" r:id="rId12"/>
    <p:sldId id="269" r:id="rId13"/>
    <p:sldId id="268" r:id="rId14"/>
    <p:sldId id="267" r:id="rId15"/>
    <p:sldId id="266" r:id="rId16"/>
    <p:sldId id="263" r:id="rId17"/>
    <p:sldId id="262" r:id="rId18"/>
    <p:sldId id="264" r:id="rId19"/>
    <p:sldId id="261" r:id="rId20"/>
    <p:sldId id="260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8EC2FC-FC62-4315-A178-4ED4C6EB63E8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880F8E-1EC4-45AD-B7C6-24607C6589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A Personalized Recommender System Based on Users’ Information In Folksonomies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Date: 2013/12/18</a:t>
            </a:r>
          </a:p>
          <a:p>
            <a:r>
              <a:rPr lang="en-US" altLang="zh-TW" dirty="0" smtClean="0"/>
              <a:t>Author: Mohamed Nader </a:t>
            </a:r>
            <a:r>
              <a:rPr lang="en-US" altLang="zh-TW" dirty="0" err="1" smtClean="0"/>
              <a:t>Jelassi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Sadok</a:t>
            </a:r>
            <a:r>
              <a:rPr lang="en-US" altLang="zh-TW" dirty="0" smtClean="0"/>
              <a:t> Ben </a:t>
            </a:r>
            <a:r>
              <a:rPr lang="en-US" altLang="zh-TW" dirty="0" err="1" smtClean="0"/>
              <a:t>Yahia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Engelbert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Mephu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Nguifo</a:t>
            </a:r>
            <a:endParaRPr lang="en-US" altLang="zh-TW" dirty="0" smtClean="0"/>
          </a:p>
          <a:p>
            <a:r>
              <a:rPr lang="en-US" altLang="zh-TW" dirty="0" smtClean="0"/>
              <a:t>Source: Kdd’13</a:t>
            </a:r>
          </a:p>
          <a:p>
            <a:r>
              <a:rPr lang="en-US" altLang="zh-TW" dirty="0" smtClean="0"/>
              <a:t>Advisor: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-Ling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r>
              <a:rPr lang="en-US" altLang="zh-TW" dirty="0" smtClean="0"/>
              <a:t>Speaker: Pei-</a:t>
            </a:r>
            <a:r>
              <a:rPr lang="en-US" altLang="zh-TW" dirty="0" err="1" smtClean="0"/>
              <a:t>Hao</a:t>
            </a:r>
            <a:r>
              <a:rPr lang="en-US" altLang="zh-TW" dirty="0"/>
              <a:t> </a:t>
            </a:r>
            <a:r>
              <a:rPr lang="en-US" altLang="zh-TW" dirty="0" smtClean="0"/>
              <a:t>Wu</a:t>
            </a:r>
          </a:p>
        </p:txBody>
      </p:sp>
    </p:spTree>
    <p:extLst>
      <p:ext uri="{BB962C8B-B14F-4D97-AF65-F5344CB8AC3E}">
        <p14:creationId xmlns:p14="http://schemas.microsoft.com/office/powerpoint/2010/main" val="28041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Quadratic Concepts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TW" dirty="0" smtClean="0"/>
                  <a:t>A quadratic </a:t>
                </a:r>
                <a:r>
                  <a:rPr lang="en-US" altLang="zh-TW" dirty="0"/>
                  <a:t>concept </a:t>
                </a:r>
                <a:r>
                  <a:rPr lang="en-US" altLang="zh-TW" dirty="0" smtClean="0"/>
                  <a:t>of </a:t>
                </a:r>
                <a:r>
                  <a:rPr lang="en-US" altLang="zh-TW" dirty="0"/>
                  <a:t>a </a:t>
                </a:r>
                <a:r>
                  <a:rPr lang="en-US" altLang="zh-TW" dirty="0" smtClean="0"/>
                  <a:t>p-folksonomy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dirty="0"/>
                  <a:t> = </a:t>
                </a:r>
                <a:r>
                  <a:rPr lang="en-US" altLang="zh-TW" dirty="0" smtClean="0"/>
                  <a:t>(U , T , R , P , Y</a:t>
                </a:r>
                <a:r>
                  <a:rPr lang="en-US" altLang="zh-TW" dirty="0"/>
                  <a:t>) is a quadruple </a:t>
                </a:r>
                <a:r>
                  <a:rPr lang="en-US" altLang="zh-TW" dirty="0" smtClean="0"/>
                  <a:t>(u, </a:t>
                </a:r>
                <a:r>
                  <a:rPr lang="en-US" altLang="zh-TW" dirty="0"/>
                  <a:t>t</a:t>
                </a:r>
                <a:r>
                  <a:rPr lang="en-US" altLang="zh-TW" dirty="0" smtClean="0"/>
                  <a:t>,</a:t>
                </a:r>
                <a:endParaRPr lang="en-US" altLang="zh-TW" dirty="0"/>
              </a:p>
              <a:p>
                <a:pPr marL="82296" indent="0">
                  <a:buNone/>
                </a:pPr>
                <a:r>
                  <a:rPr lang="en-US" altLang="zh-TW" dirty="0"/>
                  <a:t>r</a:t>
                </a:r>
                <a:r>
                  <a:rPr lang="en-US" altLang="zh-TW" dirty="0" smtClean="0"/>
                  <a:t>, </a:t>
                </a:r>
                <a:r>
                  <a:rPr lang="en-US" altLang="zh-TW" dirty="0"/>
                  <a:t>p</a:t>
                </a:r>
                <a:r>
                  <a:rPr lang="en-US" altLang="zh-TW" dirty="0" smtClean="0"/>
                  <a:t>) </a:t>
                </a:r>
                <a:r>
                  <a:rPr lang="en-US" altLang="zh-TW" dirty="0"/>
                  <a:t>with </a:t>
                </a:r>
                <a:r>
                  <a:rPr lang="en-US" altLang="zh-TW" dirty="0" smtClean="0"/>
                  <a:t>u </a:t>
                </a:r>
                <a:r>
                  <a:rPr lang="en-US" altLang="zh-TW" dirty="0"/>
                  <a:t>⊆ U, </a:t>
                </a:r>
                <a:r>
                  <a:rPr lang="en-US" altLang="zh-TW" dirty="0" smtClean="0"/>
                  <a:t>t </a:t>
                </a:r>
                <a:r>
                  <a:rPr lang="en-US" altLang="zh-TW" dirty="0"/>
                  <a:t>⊆ T, </a:t>
                </a:r>
                <a:r>
                  <a:rPr lang="en-US" altLang="zh-TW" dirty="0" smtClean="0"/>
                  <a:t>r </a:t>
                </a:r>
                <a:r>
                  <a:rPr lang="en-US" altLang="zh-TW" dirty="0"/>
                  <a:t>⊆ R and </a:t>
                </a:r>
                <a:r>
                  <a:rPr lang="en-US" altLang="zh-TW" dirty="0" smtClean="0"/>
                  <a:t>p </a:t>
                </a:r>
                <a:r>
                  <a:rPr lang="en-US" altLang="zh-TW" dirty="0"/>
                  <a:t>⊆ </a:t>
                </a:r>
                <a:r>
                  <a:rPr lang="en-US" altLang="zh-TW" dirty="0" smtClean="0"/>
                  <a:t>P </a:t>
                </a:r>
              </a:p>
              <a:p>
                <a:pPr marL="82296" indent="0">
                  <a:buNone/>
                </a:pPr>
                <a:endParaRPr lang="en-US" altLang="zh-TW" dirty="0" smtClean="0"/>
              </a:p>
              <a:p>
                <a:r>
                  <a:rPr lang="en-US" altLang="zh-TW" dirty="0" smtClean="0"/>
                  <a:t>u× </a:t>
                </a:r>
                <a:r>
                  <a:rPr lang="en-US" altLang="zh-TW" dirty="0"/>
                  <a:t>t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× </a:t>
                </a:r>
                <a:r>
                  <a:rPr lang="en-US" altLang="zh-TW" dirty="0" smtClean="0"/>
                  <a:t>r </a:t>
                </a:r>
                <a:r>
                  <a:rPr lang="en-US" altLang="zh-TW" dirty="0"/>
                  <a:t>× </a:t>
                </a:r>
                <a:r>
                  <a:rPr lang="en-US" altLang="zh-TW" dirty="0" smtClean="0"/>
                  <a:t>p </a:t>
                </a:r>
                <a:r>
                  <a:rPr lang="en-US" altLang="zh-TW" dirty="0"/>
                  <a:t>⊆ Y </a:t>
                </a:r>
                <a:endParaRPr lang="en-US" altLang="zh-TW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TW" dirty="0" smtClean="0"/>
                  <a:t>such </a:t>
                </a:r>
                <a:r>
                  <a:rPr lang="en-US" altLang="zh-TW" dirty="0"/>
                  <a:t>that the quadruple (</a:t>
                </a:r>
                <a:r>
                  <a:rPr lang="en-US" altLang="zh-TW" dirty="0" smtClean="0"/>
                  <a:t>U , </a:t>
                </a:r>
                <a:r>
                  <a:rPr lang="en-US" altLang="zh-TW" dirty="0"/>
                  <a:t>T , </a:t>
                </a:r>
                <a:r>
                  <a:rPr lang="en-US" altLang="zh-TW" dirty="0" smtClean="0"/>
                  <a:t>R , P) is maximal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TW" dirty="0" smtClean="0"/>
                  <a:t>i.e., none </a:t>
                </a:r>
                <a:r>
                  <a:rPr lang="en-US" altLang="zh-TW" dirty="0"/>
                  <a:t>of these sets can be extended </a:t>
                </a:r>
                <a:r>
                  <a:rPr lang="en-US" altLang="zh-TW" dirty="0" smtClean="0"/>
                  <a:t>without shrinking </a:t>
                </a:r>
                <a:r>
                  <a:rPr lang="en-US" altLang="zh-TW" dirty="0"/>
                  <a:t>one of the other </a:t>
                </a:r>
                <a:r>
                  <a:rPr lang="en-US" altLang="zh-TW" dirty="0" smtClean="0"/>
                  <a:t>three dimensions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 b="-94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0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Quadratic Concepts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Use “frequent” </a:t>
                </a:r>
                <a:r>
                  <a:rPr lang="en-US" altLang="zh-TW" dirty="0" err="1" smtClean="0"/>
                  <a:t>quadri</a:t>
                </a:r>
                <a:r>
                  <a:rPr lang="en-US" altLang="zh-TW" dirty="0" smtClean="0"/>
                  <a:t>-concepts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TW" dirty="0" smtClean="0"/>
                  <a:t>Find </a:t>
                </a:r>
                <a:r>
                  <a:rPr lang="en-US" altLang="zh-TW" dirty="0"/>
                  <a:t>“frequent” </a:t>
                </a:r>
                <a:r>
                  <a:rPr lang="en-US" altLang="zh-TW" dirty="0" err="1" smtClean="0"/>
                  <a:t>quadri</a:t>
                </a:r>
                <a:r>
                  <a:rPr lang="en-US" altLang="zh-TW" dirty="0" smtClean="0"/>
                  <a:t>-concepts by the QUADRICONS algorithm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TW" dirty="0" smtClean="0"/>
                  <a:t>Define minimum thresholds on each dimension of the p-folksonomy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Ex:</a:t>
                </a:r>
                <a:endParaRPr lang="en-US" altLang="zh-TW" i="1" dirty="0" smtClean="0">
                  <a:latin typeface="Cambria Math"/>
                </a:endParaRPr>
              </a:p>
              <a:p>
                <a:pPr marL="82296" indent="0">
                  <a:buNone/>
                </a:pPr>
                <a:r>
                  <a:rPr lang="pt-BR" altLang="zh-TW" dirty="0"/>
                  <a:t> </a:t>
                </a:r>
                <a:r>
                  <a:rPr lang="pt-BR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𝑄𝐶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 smtClean="0"/>
                  <a:t>={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dirty="0" smtClean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zh-TW" dirty="0" smtClean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 smtClean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 smtClean="0"/>
                  <a:t>,</a:t>
                </a:r>
                <a:r>
                  <a:rPr lang="pt-BR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 smtClean="0"/>
                  <a:t>)</a:t>
                </a:r>
              </a:p>
              <a:p>
                <a:pPr marL="82296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𝑄𝐶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/>
                  <a:t>={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TW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zh-TW" dirty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dirty="0"/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/>
                  <a:t>,</a:t>
                </a:r>
                <a:r>
                  <a:rPr lang="pt-BR" altLang="zh-TW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/>
                  <a:t>)</a:t>
                </a:r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b="-19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6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PERSOREC: A PERSONALIZED </a:t>
            </a:r>
            <a:r>
              <a:rPr lang="en-US" altLang="zh-TW" sz="2800" dirty="0" smtClean="0"/>
              <a:t>RECOMMENDER SYSTEM FOR FOLKSONOMIES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TW" dirty="0" smtClean="0"/>
              <a:t>An algorithm for a personalized recommendation in folksonomies</a:t>
            </a:r>
          </a:p>
          <a:p>
            <a:pPr>
              <a:spcBef>
                <a:spcPct val="0"/>
              </a:spcBef>
            </a:pPr>
            <a:endParaRPr lang="en-US" altLang="zh-TW" dirty="0" smtClean="0"/>
          </a:p>
          <a:p>
            <a:pPr>
              <a:spcBef>
                <a:spcPct val="0"/>
              </a:spcBef>
            </a:pPr>
            <a:r>
              <a:rPr lang="en-US" altLang="zh-TW" dirty="0" smtClean="0"/>
              <a:t>According to user’s profile and resource, it can suggest user the list of other users, the list of tags and the list of resources that the user will </a:t>
            </a:r>
            <a:r>
              <a:rPr lang="en-US" altLang="zh-TW" dirty="0"/>
              <a:t>be </a:t>
            </a:r>
            <a:r>
              <a:rPr lang="en-US" altLang="zh-TW" dirty="0" smtClean="0"/>
              <a:t>interested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61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Method</a:t>
            </a:r>
          </a:p>
          <a:p>
            <a:r>
              <a:rPr lang="en-US" altLang="zh-TW" b="1" u="sng" dirty="0"/>
              <a:t>Experiments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33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MovieLens</a:t>
            </a:r>
            <a:r>
              <a:rPr lang="en-US" altLang="zh-TW" dirty="0" smtClean="0"/>
              <a:t> filmography dataset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Over 50,000 users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95580 tags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10681 movies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Users’ profiles(age, gender, profession)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38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Because it very hard to find users with exactly the same age sharing same resources and same age, we part the age into five categories: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7 - 18 years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19 - 24 years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25 - 35 years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36 - 45 years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46 - 73 </a:t>
            </a:r>
            <a:r>
              <a:rPr lang="en-US" altLang="zh-TW" dirty="0"/>
              <a:t>years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1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altLang="zh-TW" dirty="0" smtClean="0"/>
                  <a:t>Consider frequent quadri-concepts’ each dimension and their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=2,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=2</m:t>
                    </m:r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=2</m:t>
                    </m:r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=2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6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70675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2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altLang="zh-TW" dirty="0" smtClean="0"/>
                  <a:t>Consider frequent quadri-concepts’ each dimension and their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=2,</m:t>
                    </m:r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=2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=2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𝑚𝑖𝑛𝑠𝑢𝑝𝑝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1</m:t>
                    </m:r>
                  </m:oMath>
                </a14:m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6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801744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5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43" y="1700808"/>
            <a:ext cx="81248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41" y="4005064"/>
            <a:ext cx="810805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4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Evaluation of the recommendation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Training set / Test set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15616" y="2492896"/>
            <a:ext cx="7920880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259632" y="2780928"/>
            <a:ext cx="1872208" cy="15841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80%</a:t>
            </a:r>
          </a:p>
          <a:p>
            <a:pPr algn="ctr"/>
            <a:r>
              <a:rPr lang="en-US" altLang="zh-TW" dirty="0" smtClean="0"/>
              <a:t>Training set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3707904" y="2708920"/>
            <a:ext cx="4968552" cy="33123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528857" y="2785399"/>
            <a:ext cx="132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20% Test set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4315493" y="3429000"/>
            <a:ext cx="1872208" cy="18722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80%</a:t>
            </a:r>
          </a:p>
          <a:p>
            <a:pPr algn="ctr"/>
            <a:r>
              <a:rPr lang="en-US" altLang="zh-TW" dirty="0" smtClean="0"/>
              <a:t>Training set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6444208" y="3412658"/>
            <a:ext cx="1872208" cy="18722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r>
              <a:rPr lang="en-US" altLang="zh-TW" dirty="0" smtClean="0"/>
              <a:t>0%</a:t>
            </a:r>
          </a:p>
          <a:p>
            <a:pPr algn="ctr"/>
            <a:r>
              <a:rPr lang="en-US" altLang="zh-TW" dirty="0" smtClean="0"/>
              <a:t>answer set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707904" y="211952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100% dataset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47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4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Evaluation of the recommendation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We consider “precision” for the efficiency of this system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Precision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𝑝𝑒𝑟𝑡𝑖𝑛𝑒𝑛𝑡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𝑟𝑒𝑐𝑜𝑚𝑚𝑒𝑛𝑑𝑑𝑎𝑡𝑖𝑜𝑛𝑠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𝑟𝑒𝑐𝑜𝑚𝑚𝑒𝑛𝑑𝑎𝑡𝑖𝑜𝑛𝑠</m:t>
                        </m:r>
                      </m:den>
                    </m:f>
                  </m:oMath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26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0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Evaluation of the recommendation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Top-K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User can specify the k recommendations the most relevant that the system shall return to him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Different value of k going from 5 to 10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dirty="0" smtClean="0"/>
          </a:p>
          <a:p>
            <a:r>
              <a:rPr lang="en-US" altLang="zh-TW" dirty="0" smtClean="0"/>
              <a:t>Our approach compare with Liang et al.  </a:t>
            </a:r>
          </a:p>
        </p:txBody>
      </p:sp>
    </p:spTree>
    <p:extLst>
      <p:ext uri="{BB962C8B-B14F-4D97-AF65-F5344CB8AC3E}">
        <p14:creationId xmlns:p14="http://schemas.microsoft.com/office/powerpoint/2010/main" val="40488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Evaluation of the recommendation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average precision of our approach is 38% and Liang et al. is 27%</a:t>
            </a:r>
          </a:p>
          <a:p>
            <a:r>
              <a:rPr lang="en-US" altLang="zh-TW" dirty="0" smtClean="0"/>
              <a:t>The best performances is obtained with a value of k=5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96952"/>
            <a:ext cx="4486706" cy="3237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9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Method</a:t>
            </a:r>
          </a:p>
          <a:p>
            <a:r>
              <a:rPr lang="en-US" altLang="zh-TW" dirty="0"/>
              <a:t>Experiments</a:t>
            </a:r>
          </a:p>
          <a:p>
            <a:r>
              <a:rPr lang="en-US" altLang="zh-TW" b="1" u="sng" dirty="0"/>
              <a:t>Conclusion</a:t>
            </a:r>
            <a:endParaRPr lang="zh-TW" altLang="en-US" b="1" u="sng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63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dirty="0" smtClean="0"/>
              <a:t>Provide a originality approach to recommend personalized information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In this paper, we considered the users’ profile as a new dimension in the folksonomy and we use the QUADRICONS algorithm to mine quadratic concepts of user, tags, resources </a:t>
            </a:r>
            <a:r>
              <a:rPr lang="en-US" altLang="zh-TW" sz="2800" smtClean="0"/>
              <a:t>and profiles</a:t>
            </a:r>
          </a:p>
          <a:p>
            <a:pPr marL="82296" indent="0">
              <a:buNone/>
            </a:pPr>
            <a:endParaRPr lang="en-US" altLang="zh-TW" sz="2800" dirty="0" smtClean="0"/>
          </a:p>
          <a:p>
            <a:r>
              <a:rPr lang="en-US" altLang="zh-TW" sz="2800" dirty="0" smtClean="0"/>
              <a:t>Moreover, we may explore other domains, like time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402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Motivation</a:t>
            </a:r>
          </a:p>
          <a:p>
            <a:pPr marL="82296" indent="0">
              <a:buNone/>
            </a:pPr>
            <a:r>
              <a:rPr lang="en-US" altLang="zh-TW" dirty="0" smtClean="0"/>
              <a:t>   help users solve the overload issue and </a:t>
            </a:r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provide personalized information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Consider user’s profile to personalized recommend in folksonomies</a:t>
            </a:r>
          </a:p>
          <a:p>
            <a:endParaRPr lang="en-US" altLang="zh-TW" dirty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630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This system will recommend tags, users, </a:t>
            </a:r>
            <a:r>
              <a:rPr lang="en-US" altLang="zh-TW" dirty="0" smtClean="0"/>
              <a:t>resources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users</a:t>
            </a:r>
          </a:p>
          <a:p>
            <a:pPr marL="82296" indent="0">
              <a:buNone/>
            </a:pPr>
            <a:endParaRPr lang="en-US" altLang="zh-TW" dirty="0"/>
          </a:p>
          <a:p>
            <a:r>
              <a:rPr lang="en-US" altLang="zh-TW" dirty="0" smtClean="0"/>
              <a:t>Before it recommends, user must provide his profile like age, profession</a:t>
            </a:r>
            <a:r>
              <a:rPr lang="en-US" altLang="zh-TW" dirty="0"/>
              <a:t> </a:t>
            </a:r>
            <a:r>
              <a:rPr lang="en-US" altLang="zh-TW" dirty="0" smtClean="0"/>
              <a:t>and gender</a:t>
            </a:r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User has to share some movies with some tags or otherwise the system will recommend the information only based on their profile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09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>
          <a:xfrm>
            <a:off x="6030048" y="4365104"/>
            <a:ext cx="1817375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99024" y="1460748"/>
            <a:ext cx="749808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Share the movie:</a:t>
            </a:r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Recommend </a:t>
            </a:r>
            <a:r>
              <a:rPr lang="en-US" altLang="zh-TW" dirty="0"/>
              <a:t>the movie:</a:t>
            </a:r>
          </a:p>
          <a:p>
            <a:pPr marL="82296" indent="0">
              <a:buNone/>
            </a:pPr>
            <a:endParaRPr lang="en-US" altLang="zh-TW" dirty="0"/>
          </a:p>
        </p:txBody>
      </p:sp>
      <p:grpSp>
        <p:nvGrpSpPr>
          <p:cNvPr id="37" name="群組 36"/>
          <p:cNvGrpSpPr/>
          <p:nvPr/>
        </p:nvGrpSpPr>
        <p:grpSpPr>
          <a:xfrm>
            <a:off x="1486318" y="2168860"/>
            <a:ext cx="6974114" cy="1512168"/>
            <a:chOff x="1503493" y="3140968"/>
            <a:chExt cx="6974114" cy="1512168"/>
          </a:xfrm>
        </p:grpSpPr>
        <p:sp>
          <p:nvSpPr>
            <p:cNvPr id="19" name="橢圓 18"/>
            <p:cNvSpPr/>
            <p:nvPr/>
          </p:nvSpPr>
          <p:spPr>
            <a:xfrm>
              <a:off x="1611505" y="4149080"/>
              <a:ext cx="936104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User</a:t>
              </a:r>
              <a:endParaRPr lang="zh-TW" altLang="en-US" dirty="0"/>
            </a:p>
          </p:txBody>
        </p:sp>
        <p:sp>
          <p:nvSpPr>
            <p:cNvPr id="20" name="橢圓 19"/>
            <p:cNvSpPr/>
            <p:nvPr/>
          </p:nvSpPr>
          <p:spPr>
            <a:xfrm>
              <a:off x="3059832" y="4077072"/>
              <a:ext cx="1512168" cy="57606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Resource</a:t>
              </a:r>
            </a:p>
            <a:p>
              <a:pPr algn="ctr"/>
              <a:r>
                <a:rPr lang="en-US" altLang="zh-TW" dirty="0" smtClean="0"/>
                <a:t>(Movie)</a:t>
              </a:r>
              <a:endParaRPr lang="zh-TW" altLang="en-US" dirty="0"/>
            </a:p>
          </p:txBody>
        </p:sp>
        <p:sp>
          <p:nvSpPr>
            <p:cNvPr id="21" name="橢圓 20"/>
            <p:cNvSpPr/>
            <p:nvPr/>
          </p:nvSpPr>
          <p:spPr>
            <a:xfrm>
              <a:off x="5148064" y="4149080"/>
              <a:ext cx="936104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Tag</a:t>
              </a:r>
              <a:endParaRPr lang="zh-TW" altLang="en-US" dirty="0"/>
            </a:p>
          </p:txBody>
        </p:sp>
        <p:sp>
          <p:nvSpPr>
            <p:cNvPr id="22" name="橢圓 21"/>
            <p:cNvSpPr/>
            <p:nvPr/>
          </p:nvSpPr>
          <p:spPr>
            <a:xfrm>
              <a:off x="1503493" y="3140968"/>
              <a:ext cx="1152128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Profile</a:t>
              </a:r>
              <a:endParaRPr lang="zh-TW" altLang="en-US" dirty="0"/>
            </a:p>
          </p:txBody>
        </p:sp>
        <p:sp>
          <p:nvSpPr>
            <p:cNvPr id="23" name="橢圓 22"/>
            <p:cNvSpPr/>
            <p:nvPr/>
          </p:nvSpPr>
          <p:spPr>
            <a:xfrm>
              <a:off x="6588223" y="3248980"/>
              <a:ext cx="1889384" cy="14041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Dataset</a:t>
              </a:r>
            </a:p>
            <a:p>
              <a:pPr algn="ctr"/>
              <a:r>
                <a:rPr lang="en-US" altLang="zh-TW" dirty="0" smtClean="0"/>
                <a:t>(User, Profile, Resource, Tag)</a:t>
              </a:r>
              <a:endParaRPr lang="zh-TW" altLang="en-US" dirty="0"/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2655621" y="4365104"/>
              <a:ext cx="33220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/>
            <p:nvPr/>
          </p:nvCxnSpPr>
          <p:spPr>
            <a:xfrm flipV="1">
              <a:off x="2079557" y="3645024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>
              <a:off x="4644008" y="436510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>
              <a:off x="6156176" y="4365104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橢圓 37"/>
          <p:cNvSpPr/>
          <p:nvPr/>
        </p:nvSpPr>
        <p:spPr>
          <a:xfrm>
            <a:off x="3366693" y="4509120"/>
            <a:ext cx="1368152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9" name="橢圓 38"/>
          <p:cNvSpPr/>
          <p:nvPr/>
        </p:nvSpPr>
        <p:spPr>
          <a:xfrm>
            <a:off x="6454207" y="4538604"/>
            <a:ext cx="93610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Tag</a:t>
            </a:r>
            <a:endParaRPr lang="zh-TW" altLang="en-US" dirty="0"/>
          </a:p>
        </p:txBody>
      </p:sp>
      <p:sp>
        <p:nvSpPr>
          <p:cNvPr id="40" name="橢圓 39"/>
          <p:cNvSpPr/>
          <p:nvPr/>
        </p:nvSpPr>
        <p:spPr>
          <a:xfrm>
            <a:off x="6166175" y="5207381"/>
            <a:ext cx="151216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Resource</a:t>
            </a:r>
          </a:p>
          <a:p>
            <a:pPr algn="ctr"/>
            <a:r>
              <a:rPr lang="en-US" altLang="zh-TW" dirty="0" smtClean="0"/>
              <a:t>(Movie)</a:t>
            </a:r>
            <a:endParaRPr lang="zh-TW" altLang="en-US" dirty="0"/>
          </a:p>
        </p:txBody>
      </p:sp>
      <p:sp>
        <p:nvSpPr>
          <p:cNvPr id="41" name="橢圓 40"/>
          <p:cNvSpPr/>
          <p:nvPr/>
        </p:nvSpPr>
        <p:spPr>
          <a:xfrm>
            <a:off x="6454207" y="6038940"/>
            <a:ext cx="93610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User</a:t>
            </a:r>
            <a:endParaRPr lang="zh-TW" altLang="en-US" dirty="0"/>
          </a:p>
        </p:txBody>
      </p:sp>
      <p:sp>
        <p:nvSpPr>
          <p:cNvPr id="43" name="橢圓 42"/>
          <p:cNvSpPr/>
          <p:nvPr/>
        </p:nvSpPr>
        <p:spPr>
          <a:xfrm>
            <a:off x="1594330" y="5567421"/>
            <a:ext cx="93610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User</a:t>
            </a:r>
            <a:endParaRPr lang="zh-TW" altLang="en-US" dirty="0"/>
          </a:p>
        </p:txBody>
      </p:sp>
      <p:sp>
        <p:nvSpPr>
          <p:cNvPr id="44" name="橢圓 43"/>
          <p:cNvSpPr/>
          <p:nvPr/>
        </p:nvSpPr>
        <p:spPr>
          <a:xfrm>
            <a:off x="3042657" y="5530749"/>
            <a:ext cx="2016225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Recommend System</a:t>
            </a:r>
            <a:endParaRPr lang="zh-TW" altLang="en-US" dirty="0"/>
          </a:p>
        </p:txBody>
      </p:sp>
      <p:cxnSp>
        <p:nvCxnSpPr>
          <p:cNvPr id="46" name="直線單箭頭接點 45"/>
          <p:cNvCxnSpPr/>
          <p:nvPr/>
        </p:nvCxnSpPr>
        <p:spPr>
          <a:xfrm>
            <a:off x="2638446" y="5783445"/>
            <a:ext cx="3322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3798741" y="520738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>
            <a:off x="4283968" y="520738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>
            <a:off x="5220072" y="578344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9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Which method can get useful </a:t>
            </a:r>
            <a:r>
              <a:rPr lang="en-US" altLang="zh-TW" sz="2800" dirty="0"/>
              <a:t>personalized </a:t>
            </a:r>
            <a:r>
              <a:rPr lang="en-US" altLang="zh-TW" sz="2800" dirty="0" smtClean="0"/>
              <a:t>information form folksonomy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QUADRATIC CONCEPTS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sz="2800" dirty="0" smtClean="0"/>
              <a:t>How </a:t>
            </a:r>
            <a:r>
              <a:rPr lang="en-US" altLang="zh-TW" sz="2800" dirty="0"/>
              <a:t>to get </a:t>
            </a:r>
            <a:r>
              <a:rPr lang="en-US" altLang="zh-TW" sz="2800" dirty="0" smtClean="0"/>
              <a:t>the personalized recommend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PERSOREC  algorithm</a:t>
            </a:r>
          </a:p>
          <a:p>
            <a:pPr marL="946404" lvl="2" indent="-342900">
              <a:buFont typeface="Wingdings" panose="05000000000000000000" pitchFamily="2" charset="2"/>
              <a:buChar char="Ø"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472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b="1" u="sng" dirty="0"/>
              <a:t>Method</a:t>
            </a:r>
          </a:p>
          <a:p>
            <a:r>
              <a:rPr lang="en-US" altLang="zh-TW" dirty="0"/>
              <a:t>Experiments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96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Folksonomies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Folksonomy consists of three sets: U, T, 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U is a set of users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T is a set of tags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R is a set of resource</a:t>
            </a:r>
          </a:p>
          <a:p>
            <a:pPr marL="402336" lvl="1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This paper mention it use to class the movie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Ex: “Andy” annotated the movie “Toy Story” by the tag “adventure”</a:t>
            </a:r>
          </a:p>
          <a:p>
            <a:pPr marL="402336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83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P-Folksonomy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403648" y="1268760"/>
                <a:ext cx="7498080" cy="4800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dirty="0" smtClean="0"/>
                  <a:t>=(U,  T,  R,  P,  Y)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TW" dirty="0" smtClean="0"/>
                  <a:t>P is a set of users’ profiles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TW" dirty="0" smtClean="0"/>
                  <a:t>Y </a:t>
                </a:r>
                <a:r>
                  <a:rPr lang="zh-TW" altLang="en-US" i="1" dirty="0" smtClean="0"/>
                  <a:t>⊆ </a:t>
                </a:r>
                <a:r>
                  <a:rPr lang="en-US" altLang="zh-TW" i="1" dirty="0" smtClean="0"/>
                  <a:t>U ×  T × R × P 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TW" dirty="0" smtClean="0"/>
                  <a:t>Ex: </a:t>
                </a:r>
                <a:r>
                  <a:rPr lang="en-US" altLang="zh-TW" dirty="0"/>
                  <a:t>“Andy” </a:t>
                </a:r>
                <a:r>
                  <a:rPr lang="en-US" altLang="zh-TW" dirty="0" smtClean="0"/>
                  <a:t>with the profile “student” annotated </a:t>
                </a:r>
                <a:r>
                  <a:rPr lang="en-US" altLang="zh-TW" dirty="0"/>
                  <a:t>the movie “Toy Story” by the tag “adventure</a:t>
                </a:r>
                <a:r>
                  <a:rPr lang="en-US" altLang="zh-TW" dirty="0" smtClean="0"/>
                  <a:t>”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TW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648" y="1268760"/>
                <a:ext cx="7498080" cy="4800600"/>
              </a:xfrm>
              <a:blipFill rotWithShape="1">
                <a:blip r:embed="rId2"/>
                <a:stretch>
                  <a:fillRect t="-16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7425013"/>
                  </p:ext>
                </p:extLst>
              </p:nvPr>
            </p:nvGraphicFramePr>
            <p:xfrm>
              <a:off x="4067944" y="3866427"/>
              <a:ext cx="4788028" cy="25815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04"/>
                    <a:gridCol w="684004"/>
                    <a:gridCol w="684004"/>
                    <a:gridCol w="684004"/>
                    <a:gridCol w="684004"/>
                    <a:gridCol w="684004"/>
                    <a:gridCol w="684004"/>
                  </a:tblGrid>
                  <a:tr h="38074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altLang="zh-TW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R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r1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r2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</a:tr>
                  <a:tr h="35987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P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U/T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t2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5987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p1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u1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59876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u2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59876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u3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59876"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p2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u1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59876"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u2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7425013"/>
                  </p:ext>
                </p:extLst>
              </p:nvPr>
            </p:nvGraphicFramePr>
            <p:xfrm>
              <a:off x="4067944" y="3866427"/>
              <a:ext cx="4788028" cy="25815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04"/>
                    <a:gridCol w="684004"/>
                    <a:gridCol w="684004"/>
                    <a:gridCol w="684004"/>
                    <a:gridCol w="684004"/>
                    <a:gridCol w="684004"/>
                    <a:gridCol w="684004"/>
                  </a:tblGrid>
                  <a:tr h="386969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7813" r="-601786" b="-5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R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r1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r2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P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U/T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t2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p1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u1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u2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u3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x</a:t>
                          </a:r>
                          <a:endParaRPr lang="zh-TW" altLang="en-US" dirty="0"/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p2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u1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u2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altLang="zh-TW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endParaRPr kumimoji="0" lang="zh-TW" altLang="en-US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文字方塊 7"/>
          <p:cNvSpPr txBox="1"/>
          <p:nvPr/>
        </p:nvSpPr>
        <p:spPr>
          <a:xfrm>
            <a:off x="4788024" y="63813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An example of a p-folksonomy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64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1654</TotalTime>
  <Words>946</Words>
  <Application>Microsoft Office PowerPoint</Application>
  <PresentationFormat>如螢幕大小 (4:3)</PresentationFormat>
  <Paragraphs>182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夏至</vt:lpstr>
      <vt:lpstr>A Personalized Recommender System Based on Users’ Information In Folksonomies</vt:lpstr>
      <vt:lpstr>Outline</vt:lpstr>
      <vt:lpstr>Introduction</vt:lpstr>
      <vt:lpstr>Introduction</vt:lpstr>
      <vt:lpstr>Introduction</vt:lpstr>
      <vt:lpstr>Introduction</vt:lpstr>
      <vt:lpstr>Outline</vt:lpstr>
      <vt:lpstr>Folksonomies</vt:lpstr>
      <vt:lpstr>P-Folksonomy</vt:lpstr>
      <vt:lpstr>Quadratic Concepts</vt:lpstr>
      <vt:lpstr>Quadratic Concepts</vt:lpstr>
      <vt:lpstr>PERSOREC: A PERSONALIZED RECOMMENDER SYSTEM FOR FOLKSONOMIES</vt:lpstr>
      <vt:lpstr>Outline</vt:lpstr>
      <vt:lpstr>Datasets</vt:lpstr>
      <vt:lpstr>Datasets</vt:lpstr>
      <vt:lpstr>Experiment 1</vt:lpstr>
      <vt:lpstr>Experiment 2</vt:lpstr>
      <vt:lpstr>Experiment 2</vt:lpstr>
      <vt:lpstr>Evaluation of the recommendation</vt:lpstr>
      <vt:lpstr>Evaluation of the recommendation</vt:lpstr>
      <vt:lpstr>Evaluation of the recommendation</vt:lpstr>
      <vt:lpstr>Evaluation of the recommendation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Personalized Recommender System Based on Users’ Information In Folksonomies</dc:title>
  <dc:creator>Henry</dc:creator>
  <cp:lastModifiedBy>Henry</cp:lastModifiedBy>
  <cp:revision>62</cp:revision>
  <dcterms:created xsi:type="dcterms:W3CDTF">2013-12-16T10:54:58Z</dcterms:created>
  <dcterms:modified xsi:type="dcterms:W3CDTF">2013-12-17T14:29:35Z</dcterms:modified>
</cp:coreProperties>
</file>